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7"/>
  </p:notesMasterIdLst>
  <p:sldIdLst>
    <p:sldId id="263" r:id="rId2"/>
    <p:sldId id="256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9" r:id="rId14"/>
    <p:sldId id="267" r:id="rId15"/>
    <p:sldId id="287" r:id="rId16"/>
    <p:sldId id="288" r:id="rId17"/>
    <p:sldId id="290" r:id="rId18"/>
    <p:sldId id="289" r:id="rId19"/>
    <p:sldId id="274" r:id="rId20"/>
    <p:sldId id="270" r:id="rId21"/>
    <p:sldId id="275" r:id="rId22"/>
    <p:sldId id="276" r:id="rId23"/>
    <p:sldId id="271" r:id="rId24"/>
    <p:sldId id="272" r:id="rId25"/>
    <p:sldId id="273" r:id="rId26"/>
    <p:sldId id="277" r:id="rId27"/>
    <p:sldId id="278" r:id="rId28"/>
    <p:sldId id="279" r:id="rId29"/>
    <p:sldId id="280" r:id="rId30"/>
    <p:sldId id="281" r:id="rId31"/>
    <p:sldId id="282" r:id="rId32"/>
    <p:sldId id="284" r:id="rId33"/>
    <p:sldId id="283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69BCF6-EAE1-415B-B4E2-81494481CEBC}" type="datetimeFigureOut">
              <a:rPr lang="fa-IR" smtClean="0"/>
              <a:t>24/02/1444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6A2278-90AC-466E-A821-87367FFE5AB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A2278-90AC-466E-A821-87367FFE5AB2}" type="slidenum">
              <a:rPr lang="fa-IR" smtClean="0"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2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0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9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7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8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4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3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3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3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3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5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78ACC629-5143-4B2A-8AB7-65E7A8474456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346362D9-AC9F-46B4-ABFF-21B5D38F2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0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4414" y="3643314"/>
            <a:ext cx="6858000" cy="1500198"/>
          </a:xfrm>
        </p:spPr>
        <p:txBody>
          <a:bodyPr>
            <a:noAutofit/>
          </a:bodyPr>
          <a:lstStyle/>
          <a:p>
            <a:pPr algn="ctr"/>
            <a:r>
              <a:rPr lang="fa-IR" sz="72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Zar" pitchFamily="2" charset="-78"/>
              </a:rPr>
              <a:t>به نام پروردگار مهربان</a:t>
            </a:r>
            <a:endParaRPr lang="en-US" sz="72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6000" dirty="0">
                <a:solidFill>
                  <a:srgbClr val="FFC000"/>
                </a:solidFill>
                <a:cs typeface="B Zar" pitchFamily="2" charset="-78"/>
              </a:rPr>
              <a:t>اشتباهات رایج در ثبت شرح حال</a:t>
            </a:r>
            <a:endParaRPr lang="en-US" sz="60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fa-IR" sz="3600" dirty="0">
                <a:cs typeface="B Zar" pitchFamily="2" charset="-78"/>
              </a:rPr>
              <a:t>طولانی بودن شکایت اصلی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در بخش </a:t>
            </a:r>
            <a:r>
              <a:rPr lang="en-CA" sz="3600" dirty="0">
                <a:cs typeface="B Zar" pitchFamily="2" charset="-78"/>
              </a:rPr>
              <a:t>PI</a:t>
            </a:r>
            <a:r>
              <a:rPr lang="fa-IR" sz="3600" dirty="0">
                <a:cs typeface="B Zar" pitchFamily="2" charset="-78"/>
              </a:rPr>
              <a:t> ترتیب بروز علایم و احساس بیمار از بیماری خود فراموش می شود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نکات منفی مهم ثبت نمی شود. (مثلا بیمار دارو مصرف نمی کند)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سابقه بیماری ها ثبت نمی شود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در </a:t>
            </a:r>
            <a:r>
              <a:rPr lang="en-CA" sz="3600" dirty="0">
                <a:cs typeface="B Zar" pitchFamily="2" charset="-78"/>
              </a:rPr>
              <a:t>ROS</a:t>
            </a:r>
            <a:r>
              <a:rPr lang="fa-IR" sz="3600" dirty="0">
                <a:cs typeface="B Zar" pitchFamily="2" charset="-78"/>
              </a:rPr>
              <a:t> ثبت کامل انجام نمی شود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معاینات با مشکلات بیمار همساز نیست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endParaRPr lang="fa-IR" sz="4000" dirty="0">
              <a:cs typeface="B Zar" pitchFamily="2" charset="-78"/>
            </a:endParaRPr>
          </a:p>
          <a:p>
            <a:pPr algn="r" rtl="1"/>
            <a:r>
              <a:rPr lang="fa-IR" sz="4000" dirty="0">
                <a:cs typeface="B Zar" pitchFamily="2" charset="-78"/>
              </a:rPr>
              <a:t>لیست مشکلات ثبت نمی شود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تشخیص و تشخیص افتراقی در پایان شرح حال وجود ندارد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 </a:t>
            </a:r>
            <a:r>
              <a:rPr lang="en-CA" sz="4000" dirty="0">
                <a:cs typeface="B Zar" pitchFamily="2" charset="-78"/>
              </a:rPr>
              <a:t>plan</a:t>
            </a:r>
            <a:r>
              <a:rPr lang="fa-IR" sz="4000" dirty="0">
                <a:cs typeface="B Zar" pitchFamily="2" charset="-78"/>
              </a:rPr>
              <a:t> وجود ندارد یا ناقص است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در پایان، امضا، مهر و تاریخ وجود ندارد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از کلمات اختصاری نا مانوس استفاده می شود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از جملات“ بیمار شاکی است، بیمار منکر است و ...“ خودداری کنید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fa-IR" sz="3600" dirty="0">
                <a:cs typeface="B Zar" pitchFamily="2" charset="-78"/>
              </a:rPr>
              <a:t>به جز در شکایت اصلی در سایر بخش ها از لغات علمی استفاده کنید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ذکر منبع شرح حال و درجه اعتبار فراموش نشود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بهتر است بخش سوابق بیماری را به دو قسمت موارد حاد و مزمن تقسیم کنید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سابقه دارویی باید لیست کاملی از تمامی داروها باشد. توجه کنید که بسیاری افراد داروهای ضد بارداری، گیاهی وسنتی را دارو نمی دانند.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در لیست مشکلات سه بخش تاریخچه، معاینه و تست ها را ذکر کنید</a:t>
            </a:r>
            <a:endParaRPr lang="en-US" sz="3600" dirty="0">
              <a:cs typeface="B Zar" pitchFamily="2" charset="-78"/>
            </a:endParaRPr>
          </a:p>
          <a:p>
            <a:pPr algn="r" rtl="1"/>
            <a:endParaRPr lang="fa-IR" sz="3600" dirty="0">
              <a:cs typeface="B Zar" pitchFamily="2" charset="-78"/>
            </a:endParaRPr>
          </a:p>
          <a:p>
            <a:pPr algn="r" rtl="1"/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000" dirty="0"/>
              <a:t>Progress note</a:t>
            </a:r>
            <a:endParaRPr lang="en-US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5400" dirty="0">
                <a:solidFill>
                  <a:srgbClr val="FFC000"/>
                </a:solidFill>
                <a:cs typeface="B Zar" pitchFamily="2" charset="-78"/>
              </a:rPr>
              <a:t>سیر پیشرفت معالجات </a:t>
            </a:r>
            <a:endParaRPr lang="en-US" sz="54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en-CA" sz="3600" dirty="0">
                <a:solidFill>
                  <a:srgbClr val="FFC000"/>
                </a:solidFill>
                <a:latin typeface="+mj-lt"/>
                <a:cs typeface="B Zar" pitchFamily="2" charset="-78"/>
              </a:rPr>
              <a:t>Subjective</a:t>
            </a:r>
            <a:r>
              <a:rPr lang="fa-IR" sz="3600" dirty="0">
                <a:latin typeface="+mj-lt"/>
                <a:cs typeface="B Zar" pitchFamily="2" charset="-78"/>
              </a:rPr>
              <a:t> : بیان مشکلات بیمار به زبان خودش</a:t>
            </a:r>
            <a:endParaRPr lang="en-CA" sz="3600" dirty="0">
              <a:latin typeface="+mj-lt"/>
              <a:cs typeface="B Zar" pitchFamily="2" charset="-78"/>
            </a:endParaRPr>
          </a:p>
          <a:p>
            <a:pPr algn="r" rtl="1"/>
            <a:r>
              <a:rPr lang="en-CA" sz="3600" dirty="0">
                <a:solidFill>
                  <a:srgbClr val="FFC000"/>
                </a:solidFill>
                <a:latin typeface="+mj-lt"/>
                <a:cs typeface="B Zar" pitchFamily="2" charset="-78"/>
              </a:rPr>
              <a:t>Objective</a:t>
            </a:r>
            <a:r>
              <a:rPr lang="fa-IR" sz="3600" dirty="0">
                <a:latin typeface="+mj-lt"/>
                <a:cs typeface="B Zar" pitchFamily="2" charset="-78"/>
              </a:rPr>
              <a:t> : علایم حیاتی، معاینات جدید و تست ها</a:t>
            </a:r>
            <a:endParaRPr lang="en-CA" sz="3600" dirty="0">
              <a:latin typeface="+mj-lt"/>
              <a:cs typeface="B Zar" pitchFamily="2" charset="-78"/>
            </a:endParaRPr>
          </a:p>
          <a:p>
            <a:pPr algn="r" rtl="1"/>
            <a:r>
              <a:rPr lang="en-CA" sz="3600" dirty="0">
                <a:solidFill>
                  <a:srgbClr val="FFC000"/>
                </a:solidFill>
                <a:latin typeface="+mj-lt"/>
                <a:cs typeface="B Zar" pitchFamily="2" charset="-78"/>
              </a:rPr>
              <a:t>Assessment</a:t>
            </a:r>
            <a:r>
              <a:rPr lang="fa-IR" sz="3600" dirty="0">
                <a:latin typeface="+mj-lt"/>
                <a:cs typeface="B Zar" pitchFamily="2" charset="-78"/>
              </a:rPr>
              <a:t> : ارزیابی از وضعیت بیمار و ثبت تشخیص های افتراقی و تشخیص جدید</a:t>
            </a:r>
            <a:endParaRPr lang="en-CA" sz="3600" dirty="0">
              <a:latin typeface="+mj-lt"/>
              <a:cs typeface="B Zar" pitchFamily="2" charset="-78"/>
            </a:endParaRPr>
          </a:p>
          <a:p>
            <a:pPr algn="r" rtl="1"/>
            <a:r>
              <a:rPr lang="en-CA" sz="3600" dirty="0">
                <a:solidFill>
                  <a:srgbClr val="FFC000"/>
                </a:solidFill>
                <a:latin typeface="+mj-lt"/>
                <a:cs typeface="B Zar" pitchFamily="2" charset="-78"/>
              </a:rPr>
              <a:t>Plan</a:t>
            </a:r>
            <a:r>
              <a:rPr lang="fa-IR" sz="3600" dirty="0">
                <a:latin typeface="+mj-lt"/>
                <a:cs typeface="B Zar" pitchFamily="2" charset="-78"/>
              </a:rPr>
              <a:t> : تغییر دستورات قبلی و اضافه کردن موارد جدید</a:t>
            </a:r>
            <a:endParaRPr lang="en-CA" sz="3600" dirty="0">
              <a:latin typeface="+mj-lt"/>
              <a:cs typeface="B Zar" pitchFamily="2" charset="-78"/>
            </a:endParaRPr>
          </a:p>
          <a:p>
            <a:pPr algn="r" rtl="1"/>
            <a:r>
              <a:rPr lang="en-CA" sz="3600" dirty="0">
                <a:solidFill>
                  <a:srgbClr val="FFC000"/>
                </a:solidFill>
                <a:latin typeface="+mj-lt"/>
                <a:cs typeface="B Zar" pitchFamily="2" charset="-78"/>
              </a:rPr>
              <a:t>Education</a:t>
            </a:r>
            <a:r>
              <a:rPr lang="fa-IR" sz="3600" dirty="0">
                <a:latin typeface="+mj-lt"/>
                <a:cs typeface="B Zar" pitchFamily="2" charset="-78"/>
              </a:rPr>
              <a:t>: آموزش به بیمار در خصوص وضعیت بیماری، ادامه اقدامات، کسب همکاری وی در طرح درمان، کاهش اضطراب و کسب رضایتمندی وی</a:t>
            </a:r>
            <a:endParaRPr lang="en-CA" sz="3600" dirty="0">
              <a:latin typeface="+mj-lt"/>
              <a:cs typeface="B Zar" pitchFamily="2" charset="-78"/>
            </a:endParaRPr>
          </a:p>
          <a:p>
            <a:pPr algn="r" rtl="1"/>
            <a:endParaRPr lang="fa-IR" sz="3600" dirty="0">
              <a:latin typeface="+mj-lt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Procedure note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6000" dirty="0">
                <a:solidFill>
                  <a:srgbClr val="FFC000"/>
                </a:solidFill>
                <a:cs typeface="B Zar" pitchFamily="2" charset="-78"/>
              </a:rPr>
              <a:t>ثبت </a:t>
            </a:r>
            <a:r>
              <a:rPr lang="fa-IR" sz="6000">
                <a:solidFill>
                  <a:srgbClr val="FFC000"/>
                </a:solidFill>
                <a:cs typeface="B Zar" pitchFamily="2" charset="-78"/>
              </a:rPr>
              <a:t>اقدامات و پروسیجرها</a:t>
            </a:r>
            <a:endParaRPr lang="en-US" sz="60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sz="4000" dirty="0">
                <a:cs typeface="B Zar" pitchFamily="2" charset="-78"/>
              </a:rPr>
              <a:t>اندیکاسیون پروسیجر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اخذ رضایت نامه کتبی و شفاهی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نحوه انجام پروسیجر (روش و </a:t>
            </a:r>
            <a:r>
              <a:rPr lang="en-CA" sz="4000" dirty="0">
                <a:cs typeface="B Zar" pitchFamily="2" charset="-78"/>
              </a:rPr>
              <a:t>approach</a:t>
            </a:r>
            <a:r>
              <a:rPr lang="fa-IR" sz="4000" dirty="0">
                <a:cs typeface="B Zar" pitchFamily="2" charset="-78"/>
              </a:rPr>
              <a:t>)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نتیجه پروسیجر (موفق یا ناموفق)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اقدامات پس از پروسیجر (</a:t>
            </a:r>
            <a:r>
              <a:rPr lang="en-CA" sz="4000" dirty="0">
                <a:cs typeface="B Zar" pitchFamily="2" charset="-78"/>
              </a:rPr>
              <a:t>plan</a:t>
            </a:r>
            <a:r>
              <a:rPr lang="fa-IR" sz="4000" dirty="0">
                <a:cs typeface="B Zar" pitchFamily="2" charset="-78"/>
              </a:rPr>
              <a:t>)</a:t>
            </a:r>
          </a:p>
          <a:p>
            <a:pPr algn="r" rtl="1"/>
            <a:endParaRPr lang="en-US" sz="40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Report of ECG &amp; Imaging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400" dirty="0">
                <a:solidFill>
                  <a:srgbClr val="FFC000"/>
                </a:solidFill>
                <a:cs typeface="B Zar" pitchFamily="2" charset="-78"/>
              </a:rPr>
              <a:t>ثبت نتایج الکتروکاردیوگرافی و تصویربرداری</a:t>
            </a:r>
            <a:endParaRPr lang="en-US" sz="44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endParaRPr lang="fa-IR" sz="4000" dirty="0">
              <a:cs typeface="B Zar" pitchFamily="2" charset="-78"/>
            </a:endParaRPr>
          </a:p>
          <a:p>
            <a:pPr algn="r" rtl="1"/>
            <a:r>
              <a:rPr lang="fa-IR" sz="4000" dirty="0">
                <a:cs typeface="B Zar" pitchFamily="2" charset="-78"/>
              </a:rPr>
              <a:t>ثبت تفسیر نوار الکتروکاردیوگرافی و تشخیص مشکل بیمار</a:t>
            </a:r>
          </a:p>
          <a:p>
            <a:pPr algn="r" rtl="1"/>
            <a:endParaRPr lang="fa-IR" sz="4000" dirty="0">
              <a:cs typeface="B Zar" pitchFamily="2" charset="-78"/>
            </a:endParaRPr>
          </a:p>
          <a:p>
            <a:pPr algn="r" rtl="1"/>
            <a:r>
              <a:rPr lang="fa-IR" sz="4000" dirty="0">
                <a:cs typeface="B Zar" pitchFamily="2" charset="-78"/>
              </a:rPr>
              <a:t>ثبت نتایج و تفسیر اقدامات تصویربرداری</a:t>
            </a:r>
            <a:endParaRPr lang="en-US" sz="40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On service note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66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Zar" pitchFamily="2" charset="-78"/>
              </a:rPr>
              <a:t>پرونده نویسی پزشکی</a:t>
            </a:r>
            <a:endParaRPr lang="en-US" sz="66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4000" dirty="0">
                <a:solidFill>
                  <a:srgbClr val="FFC000"/>
                </a:solidFill>
                <a:cs typeface="B Zar" pitchFamily="2" charset="-78"/>
              </a:rPr>
              <a:t>یادداشت آشنایی با بیمار هنگام تحویل گرفتن بیمار</a:t>
            </a:r>
            <a:endParaRPr lang="en-US" sz="40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r>
              <a:rPr lang="fa-IR" sz="3600" dirty="0">
                <a:cs typeface="B Zar" pitchFamily="2" charset="-78"/>
              </a:rPr>
              <a:t>تاریخ بستری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تشخیص زمان بستری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اقدامات درمانی و تشخیصی انجام شده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سیر معالجات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نتایج کلی معاینات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آزمایشات قبلی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خلاصه لیست مشکلات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ارزیابی جدید 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و طرح تشخیصی درمانی جدید</a:t>
            </a: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/>
              <a:t>Off service note</a:t>
            </a:r>
            <a:endParaRPr lang="en-US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000" dirty="0">
                <a:solidFill>
                  <a:srgbClr val="FFC000"/>
                </a:solidFill>
                <a:cs typeface="B Zar" pitchFamily="2" charset="-78"/>
              </a:rPr>
              <a:t>گزارش وضعیت در پایان کار بخش یا انتقال بیمار</a:t>
            </a:r>
            <a:endParaRPr lang="en-US" sz="40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3600" dirty="0">
              <a:cs typeface="B Zar" pitchFamily="2" charset="-78"/>
            </a:endParaRPr>
          </a:p>
          <a:p>
            <a:pPr algn="r" rtl="1"/>
            <a:r>
              <a:rPr lang="fa-IR" sz="3600" dirty="0">
                <a:cs typeface="B Zar" pitchFamily="2" charset="-78"/>
              </a:rPr>
              <a:t>تسهیل آشنایی تیم یا سرویس جدید مسؤول بیمار با وضعیت وی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 پیشگیری از مشکلات قانونی احتمالی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ساختار مشابه یادداشت آشنایی بیمار</a:t>
            </a: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800" dirty="0"/>
              <a:t>Consultation </a:t>
            </a:r>
            <a:endParaRPr lang="en-US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800" dirty="0">
                <a:solidFill>
                  <a:srgbClr val="FFC000"/>
                </a:solidFill>
                <a:cs typeface="B Zar" pitchFamily="2" charset="-78"/>
              </a:rPr>
              <a:t>برگه های درخواست مشاوره</a:t>
            </a:r>
            <a:endParaRPr lang="en-US" sz="48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endParaRPr lang="fa-IR" sz="3600" dirty="0">
              <a:cs typeface="B Zar" pitchFamily="2" charset="-78"/>
            </a:endParaRPr>
          </a:p>
          <a:p>
            <a:pPr algn="r" rtl="1"/>
            <a:r>
              <a:rPr lang="fa-IR" sz="3600" dirty="0">
                <a:cs typeface="B Zar" pitchFamily="2" charset="-78"/>
              </a:rPr>
              <a:t>رعایت ادب و احترام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دقت و صداقت در تعیین نوع مشاوره (اورژانس و غیر اورژانس)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علت بستری بیمار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درج علت دقیق مشاوره و خودداری از درخواست های کلی</a:t>
            </a: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/>
              <a:t>Discharge summary</a:t>
            </a:r>
            <a:endParaRPr lang="en-US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400" dirty="0">
                <a:solidFill>
                  <a:srgbClr val="FFC000"/>
                </a:solidFill>
                <a:cs typeface="B Zar" pitchFamily="2" charset="-78"/>
              </a:rPr>
              <a:t>خلاصه ترخیص بیمار </a:t>
            </a:r>
            <a:endParaRPr lang="en-US" sz="44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fa-IR" sz="3600" dirty="0">
                <a:latin typeface="+mj-lt"/>
                <a:cs typeface="B Zar" pitchFamily="2" charset="-78"/>
              </a:rPr>
              <a:t>نسخه کپی (نسخه بیمار) خوانا باشد</a:t>
            </a:r>
          </a:p>
          <a:p>
            <a:pPr algn="r" rtl="1"/>
            <a:r>
              <a:rPr lang="fa-IR" sz="3600" dirty="0">
                <a:latin typeface="+mj-lt"/>
                <a:cs typeface="B Zar" pitchFamily="2" charset="-78"/>
              </a:rPr>
              <a:t>در بیماران تحت اعمال جراحی </a:t>
            </a:r>
            <a:r>
              <a:rPr lang="en-CA" sz="3600" dirty="0">
                <a:latin typeface="+mj-lt"/>
                <a:cs typeface="B Zar" pitchFamily="2" charset="-78"/>
              </a:rPr>
              <a:t>SADAF</a:t>
            </a:r>
            <a:r>
              <a:rPr lang="fa-IR" sz="3600" dirty="0">
                <a:latin typeface="+mj-lt"/>
                <a:cs typeface="B Zar" pitchFamily="2" charset="-78"/>
              </a:rPr>
              <a:t> را بکار ببرید</a:t>
            </a:r>
          </a:p>
          <a:p>
            <a:pPr algn="r" rtl="1">
              <a:buNone/>
            </a:pPr>
            <a:r>
              <a:rPr lang="fa-IR" sz="3600" dirty="0">
                <a:latin typeface="+mj-lt"/>
                <a:cs typeface="B Zar" pitchFamily="2" charset="-78"/>
              </a:rPr>
              <a:t>(</a:t>
            </a:r>
            <a:r>
              <a:rPr lang="en-CA" sz="3200" dirty="0">
                <a:latin typeface="+mj-lt"/>
                <a:cs typeface="B Zar" pitchFamily="2" charset="-78"/>
              </a:rPr>
              <a:t>Stitches, Activity, Drugs, Follow-up </a:t>
            </a:r>
            <a:r>
              <a:rPr lang="fa-IR" sz="3200" dirty="0">
                <a:latin typeface="+mj-lt"/>
                <a:cs typeface="B Zar" pitchFamily="2" charset="-78"/>
              </a:rPr>
              <a:t>)</a:t>
            </a:r>
          </a:p>
          <a:p>
            <a:pPr algn="r" rtl="1"/>
            <a:r>
              <a:rPr lang="fa-IR" sz="3600" dirty="0">
                <a:latin typeface="+mj-lt"/>
                <a:cs typeface="B Zar" pitchFamily="2" charset="-78"/>
              </a:rPr>
              <a:t>ذکر شکایت اصلی و تشخیص اولیه</a:t>
            </a:r>
          </a:p>
          <a:p>
            <a:pPr algn="r" rtl="1"/>
            <a:r>
              <a:rPr lang="fa-IR" sz="3600" dirty="0">
                <a:latin typeface="+mj-lt"/>
                <a:cs typeface="B Zar" pitchFamily="2" charset="-78"/>
              </a:rPr>
              <a:t>تشخیص نهایی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اقدامات درمانی و جراحی انجام شده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نتایج پاراکلینیک (حتا برخی نکات منفی )</a:t>
            </a:r>
          </a:p>
          <a:p>
            <a:pPr algn="r" rtl="1"/>
            <a:endParaRPr lang="fa-IR" sz="3600" dirty="0">
              <a:latin typeface="+mj-lt"/>
              <a:cs typeface="B Zar" pitchFamily="2" charset="-78"/>
            </a:endParaRPr>
          </a:p>
          <a:p>
            <a:pPr algn="r" rtl="1"/>
            <a:endParaRPr lang="fa-IR" sz="3600" dirty="0">
              <a:latin typeface="+mj-lt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sz="3600" dirty="0">
                <a:cs typeface="B Zar" pitchFamily="2" charset="-78"/>
              </a:rPr>
              <a:t>سیر بیماری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وضعیت حین ترخیص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توصیه های حین ترخیص خوانا و قابل فهم به زبان بیمار باشد (رعایت این نکته در برگه های </a:t>
            </a:r>
            <a:r>
              <a:rPr lang="en-CA" sz="3600" dirty="0">
                <a:cs typeface="B Zar" pitchFamily="2" charset="-78"/>
              </a:rPr>
              <a:t>Follow-up</a:t>
            </a:r>
            <a:r>
              <a:rPr lang="fa-IR" sz="3600" dirty="0">
                <a:cs typeface="B Zar" pitchFamily="2" charset="-78"/>
              </a:rPr>
              <a:t> نیز بسیار ضروری است)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توصیه های درمانی شامل فعالیت فیزیکی، رژیم غذایی، داروها و برنامه مراجعات بعدی به زبان بیمار</a:t>
            </a:r>
          </a:p>
          <a:p>
            <a:pPr algn="r" rtl="1"/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Order writing </a:t>
            </a:r>
            <a:endParaRPr lang="en-US" sz="5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800" dirty="0">
                <a:solidFill>
                  <a:srgbClr val="FFC000"/>
                </a:solidFill>
                <a:cs typeface="B Zar" pitchFamily="2" charset="-78"/>
              </a:rPr>
              <a:t>ثبت دستورات پزشکی</a:t>
            </a:r>
            <a:endParaRPr lang="en-US" sz="48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3600" dirty="0">
              <a:cs typeface="B Zar" pitchFamily="2" charset="-78"/>
            </a:endParaRPr>
          </a:p>
          <a:p>
            <a:pPr algn="r" rtl="1"/>
            <a:r>
              <a:rPr lang="fa-IR" sz="3600" dirty="0">
                <a:cs typeface="B Zar" pitchFamily="2" charset="-78"/>
              </a:rPr>
              <a:t>در اصل ذکر جزئیات برنامه تشخیصی درمانی است</a:t>
            </a:r>
          </a:p>
          <a:p>
            <a:pPr algn="r" rtl="1"/>
            <a:r>
              <a:rPr lang="fa-IR" sz="3600" dirty="0">
                <a:cs typeface="B Zar" pitchFamily="2" charset="-78"/>
              </a:rPr>
              <a:t>رعایت اصول این کار باعث کاهش خطا و و اجرای راحتتر توسط پرستاران خواهد شد</a:t>
            </a: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5400" dirty="0">
                <a:solidFill>
                  <a:srgbClr val="FFC000"/>
                </a:solidFill>
                <a:cs typeface="B Zar" pitchFamily="2" charset="-78"/>
              </a:rPr>
              <a:t>توصیه های کلی</a:t>
            </a:r>
            <a:endParaRPr lang="en-US" sz="54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fa-IR" sz="4000" dirty="0">
                <a:cs typeface="B Zar" pitchFamily="2" charset="-78"/>
              </a:rPr>
              <a:t>به فکر خواننده خود باشید</a:t>
            </a:r>
          </a:p>
          <a:p>
            <a:pPr algn="r" rtl="1">
              <a:buNone/>
            </a:pPr>
            <a:r>
              <a:rPr lang="fa-IR" sz="4000" dirty="0">
                <a:cs typeface="B Zar" pitchFamily="2" charset="-78"/>
              </a:rPr>
              <a:t>دقیق و کوتاه ولی کامل بنویسید</a:t>
            </a:r>
          </a:p>
          <a:p>
            <a:pPr algn="r" rtl="1">
              <a:buNone/>
            </a:pPr>
            <a:r>
              <a:rPr lang="fa-IR" sz="4000" dirty="0">
                <a:cs typeface="B Zar" pitchFamily="2" charset="-78"/>
              </a:rPr>
              <a:t>واضح و خوانا بنویسید</a:t>
            </a:r>
          </a:p>
          <a:p>
            <a:pPr algn="r" rtl="1">
              <a:buNone/>
            </a:pPr>
            <a:r>
              <a:rPr lang="fa-IR" sz="4000" dirty="0">
                <a:cs typeface="B Zar" pitchFamily="2" charset="-78"/>
              </a:rPr>
              <a:t>حداکثر طول جملات 15 کلمه باشد</a:t>
            </a:r>
          </a:p>
          <a:p>
            <a:pPr algn="r" rtl="1">
              <a:buNone/>
            </a:pPr>
            <a:r>
              <a:rPr lang="fa-IR" sz="4000" dirty="0">
                <a:cs typeface="B Zar" pitchFamily="2" charset="-78"/>
              </a:rPr>
              <a:t>از کلمات چند سیلابی استفاده نکنید</a:t>
            </a:r>
          </a:p>
          <a:p>
            <a:pPr algn="r" rtl="1">
              <a:buNone/>
            </a:pPr>
            <a:endParaRPr lang="fa-IR" sz="4000" dirty="0">
              <a:cs typeface="B Zar" pitchFamily="2" charset="-78"/>
            </a:endParaRPr>
          </a:p>
          <a:p>
            <a:pPr algn="ctr" rtl="1">
              <a:buNone/>
            </a:pPr>
            <a:r>
              <a:rPr lang="en-CA" sz="4000" dirty="0">
                <a:latin typeface="Castellar" pitchFamily="18" charset="0"/>
                <a:cs typeface="B Zar" pitchFamily="2" charset="-78"/>
              </a:rPr>
              <a:t>Keep it short and simple</a:t>
            </a:r>
            <a:endParaRPr lang="en-US" sz="4000" dirty="0">
              <a:latin typeface="Castellar" pitchFamily="18" charset="0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400" b="1" dirty="0">
                <a:solidFill>
                  <a:srgbClr val="FFC000"/>
                </a:solidFill>
              </a:rPr>
              <a:t>AICA VAND</a:t>
            </a:r>
            <a:endParaRPr lang="en-US" sz="4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85000" lnSpcReduction="20000"/>
          </a:bodyPr>
          <a:lstStyle/>
          <a:p>
            <a:r>
              <a:rPr lang="en-CA" sz="3200" dirty="0">
                <a:latin typeface="+mj-lt"/>
              </a:rPr>
              <a:t>Admission time, date and ward</a:t>
            </a:r>
          </a:p>
          <a:p>
            <a:r>
              <a:rPr lang="en-CA" sz="3200" dirty="0">
                <a:latin typeface="+mj-lt"/>
              </a:rPr>
              <a:t>clinical Impression not symptom or sign (unknown)</a:t>
            </a:r>
          </a:p>
          <a:p>
            <a:r>
              <a:rPr lang="en-CA" sz="3200" dirty="0">
                <a:latin typeface="+mj-lt"/>
              </a:rPr>
              <a:t>Condition ( satisfactory, good, serious, critical)</a:t>
            </a:r>
          </a:p>
          <a:p>
            <a:r>
              <a:rPr lang="en-CA" sz="3200" dirty="0">
                <a:latin typeface="+mj-lt"/>
              </a:rPr>
              <a:t>Allergies</a:t>
            </a:r>
          </a:p>
          <a:p>
            <a:r>
              <a:rPr lang="en-CA" sz="3200" dirty="0">
                <a:latin typeface="+mj-lt"/>
              </a:rPr>
              <a:t>Control of Vital signs (PR, BP, RR, T, GCS)</a:t>
            </a:r>
          </a:p>
          <a:p>
            <a:r>
              <a:rPr lang="en-CA" sz="3200" dirty="0">
                <a:latin typeface="+mj-lt"/>
              </a:rPr>
              <a:t>Activity ( ad </a:t>
            </a:r>
            <a:r>
              <a:rPr lang="en-CA" sz="3200" dirty="0" err="1">
                <a:latin typeface="+mj-lt"/>
              </a:rPr>
              <a:t>libitum</a:t>
            </a:r>
            <a:r>
              <a:rPr lang="en-CA" sz="3200" dirty="0">
                <a:latin typeface="+mj-lt"/>
              </a:rPr>
              <a:t>, RBR, CBR)</a:t>
            </a:r>
          </a:p>
          <a:p>
            <a:r>
              <a:rPr lang="en-CA" sz="3200" dirty="0">
                <a:latin typeface="+mj-lt"/>
              </a:rPr>
              <a:t>Nursing care ( I/O chart, chest </a:t>
            </a:r>
            <a:r>
              <a:rPr lang="en-CA" sz="3200" dirty="0" err="1">
                <a:latin typeface="+mj-lt"/>
              </a:rPr>
              <a:t>physio</a:t>
            </a:r>
            <a:r>
              <a:rPr lang="en-CA" sz="3200" dirty="0">
                <a:latin typeface="+mj-lt"/>
              </a:rPr>
              <a:t>, suction, BS </a:t>
            </a:r>
            <a:r>
              <a:rPr lang="en-CA" sz="3200" dirty="0" err="1">
                <a:latin typeface="+mj-lt"/>
              </a:rPr>
              <a:t>glucometry</a:t>
            </a:r>
            <a:r>
              <a:rPr lang="en-CA" sz="3200" dirty="0">
                <a:latin typeface="+mj-lt"/>
              </a:rPr>
              <a:t>, bed side elevation, weight chart, monitoring )</a:t>
            </a:r>
          </a:p>
          <a:p>
            <a:r>
              <a:rPr lang="en-CA" sz="3200" dirty="0">
                <a:latin typeface="+mj-lt"/>
              </a:rPr>
              <a:t>Diet ( </a:t>
            </a:r>
            <a:r>
              <a:rPr lang="en-CA" sz="3200" dirty="0" err="1">
                <a:latin typeface="+mj-lt"/>
              </a:rPr>
              <a:t>nulla</a:t>
            </a:r>
            <a:r>
              <a:rPr lang="en-CA" sz="3200" dirty="0">
                <a:latin typeface="+mj-lt"/>
              </a:rPr>
              <a:t> per </a:t>
            </a:r>
            <a:r>
              <a:rPr lang="en-CA" sz="3200" dirty="0" err="1">
                <a:latin typeface="+mj-lt"/>
              </a:rPr>
              <a:t>os</a:t>
            </a:r>
            <a:r>
              <a:rPr lang="en-CA" sz="3200" dirty="0">
                <a:latin typeface="+mj-lt"/>
              </a:rPr>
              <a:t>, diabetic, low fat, low salt, ...)</a:t>
            </a:r>
          </a:p>
          <a:p>
            <a:endParaRPr lang="en-CA" sz="3200" dirty="0">
              <a:latin typeface="+mj-lt"/>
            </a:endParaRPr>
          </a:p>
          <a:p>
            <a:endParaRPr lang="en-US" sz="3200" dirty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400" b="1" dirty="0">
                <a:solidFill>
                  <a:srgbClr val="FFC000"/>
                </a:solidFill>
              </a:rPr>
              <a:t>IFILMS</a:t>
            </a:r>
            <a:endParaRPr lang="en-US" sz="4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600" dirty="0">
                <a:latin typeface="+mj-lt"/>
                <a:cs typeface="B Zar" pitchFamily="2" charset="-78"/>
              </a:rPr>
              <a:t>IV order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Fluid order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Imaging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Lab tests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Medication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Special order (head elevation, limb elevation, ...)</a:t>
            </a:r>
          </a:p>
          <a:p>
            <a:r>
              <a:rPr lang="fa-IR" sz="3600" dirty="0">
                <a:latin typeface="+mj-lt"/>
                <a:cs typeface="B Zar" pitchFamily="2" charset="-78"/>
              </a:rPr>
              <a:t>امضا و مهر</a:t>
            </a:r>
            <a:endParaRPr lang="en-US" sz="3600" dirty="0">
              <a:latin typeface="+mj-lt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>
                <a:cs typeface="B Zar" pitchFamily="2" charset="-78"/>
              </a:rPr>
              <a:t>گواهی فوت</a:t>
            </a:r>
            <a:endParaRPr lang="en-US" sz="54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800" dirty="0">
                <a:solidFill>
                  <a:srgbClr val="FFC000"/>
                </a:solidFill>
                <a:cs typeface="B Zar" pitchFamily="2" charset="-78"/>
              </a:rPr>
              <a:t>گواهی فوت</a:t>
            </a:r>
            <a:endParaRPr lang="en-US" sz="48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endParaRPr lang="fa-IR" sz="3200" dirty="0">
              <a:cs typeface="B Zar" pitchFamily="2" charset="-78"/>
            </a:endParaRPr>
          </a:p>
          <a:p>
            <a:pPr algn="r" rtl="1"/>
            <a:r>
              <a:rPr lang="fa-IR" sz="3200" dirty="0">
                <a:cs typeface="B Zar" pitchFamily="2" charset="-78"/>
              </a:rPr>
              <a:t>اطمینان از مدارک هویتی بیمار</a:t>
            </a:r>
          </a:p>
          <a:p>
            <a:pPr algn="r" rtl="1"/>
            <a:r>
              <a:rPr lang="fa-IR" sz="3200" dirty="0">
                <a:cs typeface="B Zar" pitchFamily="2" charset="-78"/>
              </a:rPr>
              <a:t>مشخص بودن علت دقیق فوت</a:t>
            </a:r>
          </a:p>
          <a:p>
            <a:pPr algn="r" rtl="1"/>
            <a:r>
              <a:rPr lang="fa-IR" sz="3200" dirty="0">
                <a:cs typeface="B Zar" pitchFamily="2" charset="-78"/>
              </a:rPr>
              <a:t>فقدان شکایت یا حادثه مشکوک به قتل و جرح  و تصادف یا اقدامات درمانی</a:t>
            </a:r>
          </a:p>
          <a:p>
            <a:pPr algn="r" rtl="1"/>
            <a:r>
              <a:rPr lang="fa-IR" sz="3200" dirty="0">
                <a:cs typeface="B Zar" pitchFamily="2" charset="-78"/>
              </a:rPr>
              <a:t>بررسی کامل از سر تا پای جسد و حتا وضعیت البسه  از جهت کشف نکات مشکوک</a:t>
            </a:r>
          </a:p>
          <a:p>
            <a:pPr algn="r" rtl="1"/>
            <a:r>
              <a:rPr lang="fa-IR" sz="3200" dirty="0">
                <a:cs typeface="B Zar" pitchFamily="2" charset="-78"/>
              </a:rPr>
              <a:t>ذکر تاریخ و ساعت دقیق فوت و علت اصلی و زمینه ای مرگ</a:t>
            </a:r>
          </a:p>
          <a:p>
            <a:pPr algn="r" rtl="1"/>
            <a:endParaRPr lang="fa-IR" sz="3200" dirty="0">
              <a:cs typeface="B Zar" pitchFamily="2" charset="-78"/>
            </a:endParaRPr>
          </a:p>
          <a:p>
            <a:pPr algn="r" rtl="1"/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400" dirty="0">
                <a:solidFill>
                  <a:srgbClr val="FFC000"/>
                </a:solidFill>
                <a:latin typeface="Castellar" pitchFamily="18" charset="0"/>
                <a:cs typeface="B Zar" pitchFamily="2" charset="-78"/>
              </a:rPr>
              <a:t>موارد معرفی به پزشکی قانونی</a:t>
            </a:r>
            <a:endParaRPr lang="en-US" sz="4400" dirty="0">
              <a:solidFill>
                <a:srgbClr val="FFC000"/>
              </a:solidFill>
              <a:latin typeface="Castellar" pitchFamily="18" charset="0"/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قتل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خودکشی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تصادفات و سوانح یا مرگ به علت عوارض سوانح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آشوب 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مرگ های ناگهانی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شرایط مشکوک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افراد زندانی و بی خانمان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مرگ در حین پروسیجرهای جراحی یا بیهوشی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>
                <a:latin typeface="Castellar" pitchFamily="18" charset="0"/>
                <a:cs typeface="B Zar" pitchFamily="2" charset="-78"/>
              </a:rPr>
              <a:t>موارد باتاریخچه پزشکی نامشخص</a:t>
            </a:r>
          </a:p>
          <a:p>
            <a:pPr marL="742950" indent="-742950" algn="r" rtl="1">
              <a:buFont typeface="+mj-lt"/>
              <a:buAutoNum type="arabicPeriod"/>
            </a:pPr>
            <a:endParaRPr lang="en-US" sz="3600" dirty="0">
              <a:latin typeface="Castellar" pitchFamily="18" charset="0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8858" y="4653136"/>
            <a:ext cx="16722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7200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Zar" pitchFamily="2" charset="-78"/>
              </a:rPr>
              <a:t>پایان </a:t>
            </a:r>
            <a:endParaRPr lang="en-US" sz="7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Zar" pitchFamily="2" charset="-78"/>
            </a:endParaRPr>
          </a:p>
        </p:txBody>
      </p:sp>
      <p:pic>
        <p:nvPicPr>
          <p:cNvPr id="1026" name="Picture 2" descr="C:\Users\sabzco\Pictures\12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807249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6000" dirty="0">
                <a:cs typeface="B Zar" pitchFamily="2" charset="-78"/>
              </a:rPr>
              <a:t>ثبت شرح حال</a:t>
            </a:r>
            <a:endParaRPr lang="en-US" sz="60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6000" dirty="0">
                <a:solidFill>
                  <a:srgbClr val="FFC000"/>
                </a:solidFill>
                <a:cs typeface="B Zar" pitchFamily="2" charset="-78"/>
              </a:rPr>
              <a:t>شرح حال</a:t>
            </a:r>
            <a:endParaRPr lang="en-US" sz="60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fa-IR" sz="4000" dirty="0">
              <a:latin typeface="Castellar" pitchFamily="18" charset="0"/>
              <a:cs typeface="B Zar" pitchFamily="2" charset="-78"/>
            </a:endParaRPr>
          </a:p>
          <a:p>
            <a:pPr algn="r" rtl="1">
              <a:buNone/>
            </a:pPr>
            <a:r>
              <a:rPr lang="fa-IR" sz="4000" dirty="0">
                <a:latin typeface="Castellar" pitchFamily="18" charset="0"/>
                <a:cs typeface="B Zar" pitchFamily="2" charset="-78"/>
              </a:rPr>
              <a:t>      دارای 4 جزء اصلی است:</a:t>
            </a:r>
            <a:endParaRPr lang="en-CA" sz="4000" dirty="0">
              <a:latin typeface="Castellar" pitchFamily="18" charset="0"/>
              <a:cs typeface="B Zar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fa-IR" sz="4000" dirty="0">
                <a:latin typeface="Castellar" pitchFamily="18" charset="0"/>
                <a:cs typeface="B Zar" pitchFamily="2" charset="-78"/>
              </a:rPr>
              <a:t> </a:t>
            </a:r>
            <a:r>
              <a:rPr lang="en-CA" sz="4000" dirty="0">
                <a:latin typeface="Castellar" pitchFamily="18" charset="0"/>
                <a:cs typeface="B Zar" pitchFamily="2" charset="-78"/>
              </a:rPr>
              <a:t>Subjective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CA" sz="4000" dirty="0">
                <a:latin typeface="Castellar" pitchFamily="18" charset="0"/>
                <a:cs typeface="B Zar" pitchFamily="2" charset="-78"/>
              </a:rPr>
              <a:t>Objective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CA" sz="4000" dirty="0">
                <a:latin typeface="Castellar" pitchFamily="18" charset="0"/>
                <a:cs typeface="B Zar" pitchFamily="2" charset="-78"/>
              </a:rPr>
              <a:t>Assessment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CA" sz="4000" dirty="0">
                <a:latin typeface="Castellar" pitchFamily="18" charset="0"/>
                <a:cs typeface="B Zar" pitchFamily="2" charset="-78"/>
              </a:rPr>
              <a:t>Plan</a:t>
            </a:r>
          </a:p>
          <a:p>
            <a:pPr marL="514350" indent="-514350" algn="r" rtl="1">
              <a:buNone/>
            </a:pPr>
            <a:endParaRPr lang="en-CA" sz="4000" dirty="0">
              <a:latin typeface="Castellar" pitchFamily="18" charset="0"/>
              <a:cs typeface="B Zar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endParaRPr lang="fa-IR" sz="4000" dirty="0">
              <a:latin typeface="Castellar" pitchFamily="18" charset="0"/>
              <a:cs typeface="B Zar" pitchFamily="2" charset="-78"/>
            </a:endParaRPr>
          </a:p>
          <a:p>
            <a:pPr marL="514350" indent="-514350" algn="r" rtl="1">
              <a:buFont typeface="+mj-lt"/>
              <a:buAutoNum type="arabicPeriod"/>
            </a:pPr>
            <a:endParaRPr lang="en-US" sz="4000" dirty="0">
              <a:latin typeface="Castellar" pitchFamily="18" charset="0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en-CA" sz="4800" dirty="0">
                <a:solidFill>
                  <a:srgbClr val="FFC000"/>
                </a:solidFill>
                <a:cs typeface="B Zar" pitchFamily="2" charset="-78"/>
              </a:rPr>
              <a:t>Subjective</a:t>
            </a:r>
            <a:endParaRPr lang="en-US" sz="4800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600" dirty="0">
                <a:latin typeface="+mj-lt"/>
                <a:cs typeface="B Zar" pitchFamily="2" charset="-78"/>
              </a:rPr>
              <a:t>Identification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Chief complaint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Present illness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Past medical history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Medication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Family history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Psychosocial history</a:t>
            </a:r>
          </a:p>
          <a:p>
            <a:r>
              <a:rPr lang="en-CA" sz="3600" dirty="0">
                <a:latin typeface="+mj-lt"/>
                <a:cs typeface="B Zar" pitchFamily="2" charset="-78"/>
              </a:rPr>
              <a:t>Review of system</a:t>
            </a:r>
          </a:p>
          <a:p>
            <a:endParaRPr lang="en-US" sz="3600" dirty="0">
              <a:latin typeface="+mj-lt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000" dirty="0">
                <a:solidFill>
                  <a:srgbClr val="FFC000"/>
                </a:solidFill>
              </a:rPr>
              <a:t>objective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4000" dirty="0">
              <a:latin typeface="+mj-lt"/>
            </a:endParaRPr>
          </a:p>
          <a:p>
            <a:r>
              <a:rPr lang="en-CA" sz="4000" dirty="0">
                <a:latin typeface="+mj-lt"/>
              </a:rPr>
              <a:t>Vital sign</a:t>
            </a:r>
          </a:p>
          <a:p>
            <a:r>
              <a:rPr lang="en-CA" sz="4000" dirty="0">
                <a:latin typeface="+mj-lt"/>
              </a:rPr>
              <a:t>Physical examination</a:t>
            </a:r>
          </a:p>
          <a:p>
            <a:r>
              <a:rPr lang="en-CA" sz="4000" dirty="0">
                <a:latin typeface="+mj-lt"/>
              </a:rPr>
              <a:t>Previous diagnostic tests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000" dirty="0">
                <a:solidFill>
                  <a:srgbClr val="FFC000"/>
                </a:solidFill>
              </a:rPr>
              <a:t>Assessment</a:t>
            </a:r>
            <a:r>
              <a:rPr lang="en-CA" sz="6000" b="1" dirty="0"/>
              <a:t>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3600" dirty="0">
              <a:latin typeface="+mj-lt"/>
            </a:endParaRPr>
          </a:p>
          <a:p>
            <a:r>
              <a:rPr lang="en-CA" sz="3600" dirty="0">
                <a:latin typeface="+mj-lt"/>
              </a:rPr>
              <a:t>Summary</a:t>
            </a:r>
          </a:p>
          <a:p>
            <a:r>
              <a:rPr lang="en-CA" sz="3600" dirty="0">
                <a:latin typeface="+mj-lt"/>
              </a:rPr>
              <a:t>Problem list</a:t>
            </a:r>
          </a:p>
          <a:p>
            <a:r>
              <a:rPr lang="en-CA" sz="3600" dirty="0">
                <a:latin typeface="+mj-lt"/>
              </a:rPr>
              <a:t>Diagnosis</a:t>
            </a:r>
          </a:p>
          <a:p>
            <a:r>
              <a:rPr lang="en-CA" sz="3600" dirty="0">
                <a:latin typeface="+mj-lt"/>
              </a:rPr>
              <a:t>Differential diagnoses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000" dirty="0">
                <a:solidFill>
                  <a:srgbClr val="FFC000"/>
                </a:solidFill>
              </a:rPr>
              <a:t>Plan</a:t>
            </a:r>
            <a:r>
              <a:rPr lang="en-CA" sz="6000" b="1" dirty="0"/>
              <a:t>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sz="4000" dirty="0">
              <a:latin typeface="+mj-lt"/>
            </a:endParaRPr>
          </a:p>
          <a:p>
            <a:r>
              <a:rPr lang="en-CA" sz="4000" dirty="0">
                <a:latin typeface="+mj-lt"/>
              </a:rPr>
              <a:t>Diagnostic plan</a:t>
            </a:r>
          </a:p>
          <a:p>
            <a:r>
              <a:rPr lang="en-CA" sz="4000" dirty="0">
                <a:latin typeface="+mj-lt"/>
              </a:rPr>
              <a:t>Therapeutic plan</a:t>
            </a:r>
          </a:p>
          <a:p>
            <a:r>
              <a:rPr lang="en-CA" sz="4000" dirty="0">
                <a:latin typeface="+mj-lt"/>
              </a:rPr>
              <a:t>Education plan</a:t>
            </a:r>
          </a:p>
          <a:p>
            <a:r>
              <a:rPr lang="en-CA" sz="4000" dirty="0">
                <a:latin typeface="+mj-lt"/>
              </a:rPr>
              <a:t>Follow-up plan</a:t>
            </a:r>
          </a:p>
          <a:p>
            <a:endParaRPr lang="en-US" sz="40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962</TotalTime>
  <Words>872</Words>
  <Application>Microsoft Office PowerPoint</Application>
  <PresentationFormat>On-screen Show (4:3)</PresentationFormat>
  <Paragraphs>163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Castellar</vt:lpstr>
      <vt:lpstr>Century Gothic</vt:lpstr>
      <vt:lpstr>Wingdings 3</vt:lpstr>
      <vt:lpstr>Ion Boardroom</vt:lpstr>
      <vt:lpstr>به نام پروردگار مهربان</vt:lpstr>
      <vt:lpstr>پرونده نویسی پزشکی</vt:lpstr>
      <vt:lpstr>توصیه های کلی</vt:lpstr>
      <vt:lpstr>ثبت شرح حال</vt:lpstr>
      <vt:lpstr>شرح حال</vt:lpstr>
      <vt:lpstr>Subjective</vt:lpstr>
      <vt:lpstr>objective</vt:lpstr>
      <vt:lpstr>Assessment </vt:lpstr>
      <vt:lpstr>Plan </vt:lpstr>
      <vt:lpstr>اشتباهات رایج در ثبت شرح حال</vt:lpstr>
      <vt:lpstr>PowerPoint Presentation</vt:lpstr>
      <vt:lpstr>PowerPoint Presentation</vt:lpstr>
      <vt:lpstr>Progress note</vt:lpstr>
      <vt:lpstr>سیر پیشرفت معالجات </vt:lpstr>
      <vt:lpstr>Procedure note</vt:lpstr>
      <vt:lpstr>ثبت اقدامات و پروسیجرها</vt:lpstr>
      <vt:lpstr>Report of ECG &amp; Imaging</vt:lpstr>
      <vt:lpstr>ثبت نتایج الکتروکاردیوگرافی و تصویربرداری</vt:lpstr>
      <vt:lpstr>On service note</vt:lpstr>
      <vt:lpstr>یادداشت آشنایی با بیمار هنگام تحویل گرفتن بیمار</vt:lpstr>
      <vt:lpstr>Off service note</vt:lpstr>
      <vt:lpstr>گزارش وضعیت در پایان کار بخش یا انتقال بیمار</vt:lpstr>
      <vt:lpstr>Consultation </vt:lpstr>
      <vt:lpstr>برگه های درخواست مشاوره</vt:lpstr>
      <vt:lpstr>Discharge summary</vt:lpstr>
      <vt:lpstr>خلاصه ترخیص بیمار </vt:lpstr>
      <vt:lpstr>PowerPoint Presentation</vt:lpstr>
      <vt:lpstr>Order writing </vt:lpstr>
      <vt:lpstr>ثبت دستورات پزشکی</vt:lpstr>
      <vt:lpstr>AICA VAND</vt:lpstr>
      <vt:lpstr>IFILMS</vt:lpstr>
      <vt:lpstr>گواهی فوت</vt:lpstr>
      <vt:lpstr>گواهی فوت</vt:lpstr>
      <vt:lpstr>موارد معرفی به پزشکی قانونی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پرونده نویسی پزشکی</dc:title>
  <dc:creator>mohammad</dc:creator>
  <cp:lastModifiedBy>Admin</cp:lastModifiedBy>
  <cp:revision>36</cp:revision>
  <dcterms:created xsi:type="dcterms:W3CDTF">2011-12-27T08:35:05Z</dcterms:created>
  <dcterms:modified xsi:type="dcterms:W3CDTF">2022-09-20T04:38:14Z</dcterms:modified>
</cp:coreProperties>
</file>